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5"/>
  </p:notesMasterIdLst>
  <p:sldIdLst>
    <p:sldId id="256" r:id="rId3"/>
    <p:sldId id="266" r:id="rId4"/>
    <p:sldId id="258" r:id="rId5"/>
    <p:sldId id="337" r:id="rId6"/>
    <p:sldId id="347" r:id="rId7"/>
    <p:sldId id="348" r:id="rId8"/>
    <p:sldId id="349" r:id="rId9"/>
    <p:sldId id="328" r:id="rId10"/>
    <p:sldId id="329" r:id="rId11"/>
    <p:sldId id="350" r:id="rId12"/>
    <p:sldId id="330" r:id="rId13"/>
    <p:sldId id="333" r:id="rId14"/>
    <p:sldId id="334" r:id="rId16"/>
    <p:sldId id="335" r:id="rId17"/>
    <p:sldId id="358" r:id="rId18"/>
    <p:sldId id="261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1E42"/>
    <a:srgbClr val="A80C26"/>
    <a:srgbClr val="2261A6"/>
    <a:srgbClr val="DF2736"/>
    <a:srgbClr val="E6E6E6"/>
    <a:srgbClr val="495ADB"/>
    <a:srgbClr val="544DD7"/>
    <a:srgbClr val="08071F"/>
    <a:srgbClr val="15889C"/>
    <a:srgbClr val="E148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6"/>
          <p:cNvSpPr/>
          <p:nvPr userDrawn="1"/>
        </p:nvSpPr>
        <p:spPr>
          <a:xfrm>
            <a:off x="0" y="2305050"/>
            <a:ext cx="12192000" cy="4552950"/>
          </a:xfrm>
          <a:custGeom>
            <a:avLst/>
            <a:gdLst>
              <a:gd name="connsiteX0" fmla="*/ 0 w 12192000"/>
              <a:gd name="connsiteY0" fmla="*/ 0 h 3924300"/>
              <a:gd name="connsiteX1" fmla="*/ 12192000 w 12192000"/>
              <a:gd name="connsiteY1" fmla="*/ 0 h 3924300"/>
              <a:gd name="connsiteX2" fmla="*/ 12192000 w 12192000"/>
              <a:gd name="connsiteY2" fmla="*/ 3924300 h 3924300"/>
              <a:gd name="connsiteX3" fmla="*/ 0 w 12192000"/>
              <a:gd name="connsiteY3" fmla="*/ 3924300 h 392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924300">
                <a:moveTo>
                  <a:pt x="0" y="0"/>
                </a:moveTo>
                <a:lnTo>
                  <a:pt x="12192000" y="0"/>
                </a:lnTo>
                <a:lnTo>
                  <a:pt x="12192000" y="3924300"/>
                </a:lnTo>
                <a:lnTo>
                  <a:pt x="0" y="3924300"/>
                </a:lnTo>
                <a:close/>
              </a:path>
            </a:pathLst>
          </a:custGeom>
          <a:blipFill>
            <a:blip r:embed="rId2"/>
            <a:srcRect/>
            <a:stretch>
              <a:fillRect t="-6938" b="-1127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3202287" y="2365231"/>
            <a:ext cx="5787426" cy="442973"/>
          </a:xfrm>
        </p:spPr>
        <p:txBody>
          <a:bodyPr anchor="ctr">
            <a:normAutofit/>
          </a:bodyPr>
          <a:lstStyle>
            <a:lvl1pPr marL="0" marR="0" indent="0" algn="ctr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ctr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altLang="zh-CN" dirty="0"/>
              <a:t>Click to edit Master subtitle style</a:t>
            </a:r>
            <a:endParaRPr lang="en-US" altLang="zh-CN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3202287" y="1130300"/>
            <a:ext cx="5787426" cy="1174750"/>
          </a:xfrm>
        </p:spPr>
        <p:txBody>
          <a:bodyPr anchor="ctr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639109" y="3323381"/>
            <a:ext cx="2913783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639109" y="3631933"/>
            <a:ext cx="2913783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/>
          </p:nvPr>
        </p:nvSpPr>
        <p:spPr>
          <a:xfrm>
            <a:off x="3828472" y="3133271"/>
            <a:ext cx="4535055" cy="656792"/>
          </a:xfrm>
        </p:spPr>
        <p:txBody>
          <a:bodyPr anchor="ctr">
            <a:normAutofit/>
          </a:bodyPr>
          <a:lstStyle>
            <a:lvl1pPr algn="ctr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</p:nvPr>
        </p:nvSpPr>
        <p:spPr>
          <a:xfrm>
            <a:off x="3822699" y="4069216"/>
            <a:ext cx="4546600" cy="1015623"/>
          </a:xfrm>
        </p:spPr>
        <p:txBody>
          <a:bodyPr anchor="t">
            <a:norm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7139655" y="3519599"/>
            <a:ext cx="3985202" cy="865136"/>
          </a:xfrm>
        </p:spPr>
        <p:txBody>
          <a:bodyPr anchor="ctr">
            <a:normAutofit/>
          </a:bodyPr>
          <a:lstStyle>
            <a:lvl1pPr marL="0" indent="0" algn="l">
              <a:buFont typeface="Arial" panose="020B060402020209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7139655" y="4738990"/>
            <a:ext cx="3985202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7139655" y="5054624"/>
            <a:ext cx="3985202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18" name="任意多边形: 形状 17"/>
          <p:cNvSpPr/>
          <p:nvPr userDrawn="1"/>
        </p:nvSpPr>
        <p:spPr>
          <a:xfrm rot="5400000">
            <a:off x="-47170" y="47170"/>
            <a:ext cx="6858000" cy="6763659"/>
          </a:xfrm>
          <a:custGeom>
            <a:avLst/>
            <a:gdLst>
              <a:gd name="connsiteX0" fmla="*/ 0 w 12192000"/>
              <a:gd name="connsiteY0" fmla="*/ 0 h 3924300"/>
              <a:gd name="connsiteX1" fmla="*/ 12192000 w 12192000"/>
              <a:gd name="connsiteY1" fmla="*/ 0 h 3924300"/>
              <a:gd name="connsiteX2" fmla="*/ 12192000 w 12192000"/>
              <a:gd name="connsiteY2" fmla="*/ 3924300 h 3924300"/>
              <a:gd name="connsiteX3" fmla="*/ 0 w 12192000"/>
              <a:gd name="connsiteY3" fmla="*/ 3924300 h 392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924300">
                <a:moveTo>
                  <a:pt x="0" y="0"/>
                </a:moveTo>
                <a:lnTo>
                  <a:pt x="12192000" y="0"/>
                </a:lnTo>
                <a:lnTo>
                  <a:pt x="12192000" y="3924300"/>
                </a:lnTo>
                <a:lnTo>
                  <a:pt x="0" y="3924300"/>
                </a:lnTo>
                <a:close/>
              </a:path>
            </a:pathLst>
          </a:custGeom>
          <a:blipFill>
            <a:blip r:embed="rId2"/>
            <a:srcRect/>
            <a:stretch>
              <a:fillRect l="-7744" t="28757" r="-7744" b="-2484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信息检索课程第三次实验</a:t>
            </a: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概率模型以及语言模型的构建与查询实现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蚌埠住了组：张心睿、柳靖洋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2021/6/8</a:t>
            </a:r>
            <a:endParaRPr lang="en-US" altLang="en-US" dirty="0"/>
          </a:p>
        </p:txBody>
      </p:sp>
      <p:cxnSp>
        <p:nvCxnSpPr>
          <p:cNvPr id="62" name="直接连接符 61"/>
          <p:cNvCxnSpPr/>
          <p:nvPr/>
        </p:nvCxnSpPr>
        <p:spPr>
          <a:xfrm>
            <a:off x="3200400" y="2808204"/>
            <a:ext cx="579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4621203" y="5614209"/>
            <a:ext cx="3413664" cy="1252508"/>
            <a:chOff x="675908" y="693106"/>
            <a:chExt cx="9053516" cy="3321826"/>
          </a:xfrm>
        </p:grpSpPr>
        <p:sp>
          <p:nvSpPr>
            <p:cNvPr id="18" name="文本框 17"/>
            <p:cNvSpPr txBox="1"/>
            <p:nvPr/>
          </p:nvSpPr>
          <p:spPr>
            <a:xfrm>
              <a:off x="675908" y="693106"/>
              <a:ext cx="2769328" cy="3321826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9600" dirty="0">
                  <a:solidFill>
                    <a:schemeClr val="tx2">
                      <a:alpha val="34000"/>
                    </a:schemeClr>
                  </a:solidFill>
                  <a:latin typeface="Impact" panose="020B0806030902050204" pitchFamily="34" charset="0"/>
                </a:rPr>
                <a:t>2</a:t>
              </a:r>
              <a:endParaRPr lang="zh-CN" altLang="en-US" sz="9600" dirty="0">
                <a:solidFill>
                  <a:schemeClr val="tx2">
                    <a:alpha val="34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770637" y="693106"/>
              <a:ext cx="2769328" cy="3321826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9600" dirty="0">
                  <a:solidFill>
                    <a:schemeClr val="tx2">
                      <a:alpha val="34000"/>
                    </a:schemeClr>
                  </a:solidFill>
                  <a:latin typeface="Impact" panose="020B0806030902050204" pitchFamily="34" charset="0"/>
                </a:rPr>
                <a:t>0</a:t>
              </a:r>
              <a:endParaRPr lang="zh-CN" altLang="en-US" sz="9600" dirty="0">
                <a:solidFill>
                  <a:schemeClr val="tx2">
                    <a:alpha val="34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865366" y="693106"/>
              <a:ext cx="2769328" cy="3321826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9600" dirty="0">
                  <a:solidFill>
                    <a:schemeClr val="tx2">
                      <a:alpha val="34000"/>
                    </a:schemeClr>
                  </a:solidFill>
                  <a:latin typeface="Impact" panose="020B0806030902050204" pitchFamily="34" charset="0"/>
                </a:rPr>
                <a:t>2</a:t>
              </a:r>
              <a:endParaRPr lang="zh-CN" altLang="en-US" sz="9600" dirty="0">
                <a:solidFill>
                  <a:schemeClr val="tx2">
                    <a:alpha val="34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960096" y="693106"/>
              <a:ext cx="2769328" cy="3321826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9600" dirty="0">
                  <a:solidFill>
                    <a:schemeClr val="tx2">
                      <a:alpha val="34000"/>
                    </a:schemeClr>
                  </a:solidFill>
                  <a:latin typeface="Impact" panose="020B0806030902050204" pitchFamily="34" charset="0"/>
                </a:rPr>
                <a:t>1</a:t>
              </a:r>
              <a:endParaRPr lang="zh-CN" altLang="en-US" sz="9600" dirty="0">
                <a:solidFill>
                  <a:schemeClr val="tx2">
                    <a:alpha val="34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lambda</a:t>
            </a:r>
            <a:r>
              <a:rPr lang="zh-CN" altLang="en-US" dirty="0"/>
              <a:t>参数的选择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截屏2021-06-07 下午5.37.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8625" y="1183005"/>
            <a:ext cx="5026025" cy="3472815"/>
          </a:xfrm>
          <a:prstGeom prst="rect">
            <a:avLst/>
          </a:prstGeom>
        </p:spPr>
      </p:pic>
      <p:pic>
        <p:nvPicPr>
          <p:cNvPr id="9" name="图片 8" descr="截屏2021-06-07 下午5.39.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080" y="1290955"/>
            <a:ext cx="4878705" cy="33712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627505" y="5267325"/>
            <a:ext cx="9479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由于文档量较大，导致后半的参数太小，为了平衡参数其对整个排序的影响，</a:t>
            </a:r>
            <a:r>
              <a:rPr lang="en-US" altLang="zh-CN"/>
              <a:t>lambda</a:t>
            </a:r>
            <a:r>
              <a:rPr lang="zh-CN" altLang="en-US"/>
              <a:t>选择</a:t>
            </a:r>
            <a:r>
              <a:rPr lang="en-US" altLang="zh-CN"/>
              <a:t>0.9</a:t>
            </a:r>
            <a:endParaRPr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828472" y="2854118"/>
            <a:ext cx="4535055" cy="656792"/>
          </a:xfrm>
        </p:spPr>
        <p:txBody>
          <a:bodyPr>
            <a:normAutofit/>
          </a:bodyPr>
          <a:lstStyle/>
          <a:p>
            <a:r>
              <a:rPr lang="zh-CN" altLang="en-US" b="0" dirty="0">
                <a:latin typeface="+mj-ea"/>
              </a:rPr>
              <a:t>结果展示</a:t>
            </a:r>
            <a:endParaRPr lang="zh-CN" altLang="en-US" b="0" dirty="0">
              <a:latin typeface="+mj-ea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3527137" y="2854118"/>
            <a:ext cx="5137727" cy="0"/>
          </a:xfrm>
          <a:prstGeom prst="line">
            <a:avLst/>
          </a:prstGeom>
          <a:ln>
            <a:solidFill>
              <a:srgbClr val="D61E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5584241" y="1824632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/03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9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查询展示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599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3" name="图片 2" descr="8F7806CA9023E39BA3901527A614743F"/>
          <p:cNvPicPr>
            <a:picLocks noChangeAspect="1"/>
          </p:cNvPicPr>
          <p:nvPr/>
        </p:nvPicPr>
        <p:blipFill>
          <a:blip r:embed="rId1"/>
          <a:srcRect l="7273" r="6532" b="8594"/>
          <a:stretch>
            <a:fillRect/>
          </a:stretch>
        </p:blipFill>
        <p:spPr>
          <a:xfrm>
            <a:off x="203200" y="1366520"/>
            <a:ext cx="4064000" cy="3964305"/>
          </a:xfrm>
          <a:prstGeom prst="rect">
            <a:avLst/>
          </a:prstGeom>
        </p:spPr>
      </p:pic>
      <p:pic>
        <p:nvPicPr>
          <p:cNvPr id="5" name="图片 4" descr="6D9E295D1FA67DD2C8F7884ABED70A0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1320165"/>
            <a:ext cx="3978275" cy="4217035"/>
          </a:xfrm>
          <a:prstGeom prst="rect">
            <a:avLst/>
          </a:prstGeom>
        </p:spPr>
      </p:pic>
      <p:pic>
        <p:nvPicPr>
          <p:cNvPr id="6" name="图片 5" descr="截屏2021-06-07 下午7.41.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3340" y="1424305"/>
            <a:ext cx="4784725" cy="44208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查询展示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3" name="图片 2" descr="6F9073367011E479AFA8C8524003F4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10995"/>
            <a:ext cx="4888865" cy="4149725"/>
          </a:xfrm>
          <a:prstGeom prst="rect">
            <a:avLst/>
          </a:prstGeom>
        </p:spPr>
      </p:pic>
      <p:pic>
        <p:nvPicPr>
          <p:cNvPr id="6" name="图片 5" descr="8E2B8BD0B42CC3B46120AD2B045EBD9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615" y="1610995"/>
            <a:ext cx="4947285" cy="4191635"/>
          </a:xfrm>
          <a:prstGeom prst="rect">
            <a:avLst/>
          </a:prstGeom>
        </p:spPr>
      </p:pic>
      <p:pic>
        <p:nvPicPr>
          <p:cNvPr id="5" name="图片 4" descr="截屏2021-06-07 下午7.42.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295" y="1627505"/>
            <a:ext cx="4345305" cy="40144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查询展示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12" name="图片 11" descr="894F62C19202A0E91D619675A036F78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81660" y="1609090"/>
            <a:ext cx="5254625" cy="4224655"/>
          </a:xfrm>
          <a:prstGeom prst="rect">
            <a:avLst/>
          </a:prstGeom>
        </p:spPr>
      </p:pic>
      <p:pic>
        <p:nvPicPr>
          <p:cNvPr id="13" name="图片 12" descr="DC2FBEF9BF4EBFE69D8E2CDD4C672A18"/>
          <p:cNvPicPr>
            <a:picLocks noChangeAspect="1"/>
          </p:cNvPicPr>
          <p:nvPr/>
        </p:nvPicPr>
        <p:blipFill>
          <a:blip r:embed="rId2"/>
          <a:srcRect l="6777" t="7274" r="10199" b="-846"/>
          <a:stretch>
            <a:fillRect/>
          </a:stretch>
        </p:blipFill>
        <p:spPr>
          <a:xfrm>
            <a:off x="3554730" y="1860550"/>
            <a:ext cx="4652010" cy="4215130"/>
          </a:xfrm>
          <a:prstGeom prst="rect">
            <a:avLst/>
          </a:prstGeom>
        </p:spPr>
      </p:pic>
      <p:pic>
        <p:nvPicPr>
          <p:cNvPr id="5" name="图片 4" descr="截屏2021-06-07 下午7.43.0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885" y="1257300"/>
            <a:ext cx="4953635" cy="45764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910923DD3AADF2C31118B2989AACB46F"/>
          <p:cNvPicPr>
            <a:picLocks noChangeAspect="1"/>
          </p:cNvPicPr>
          <p:nvPr/>
        </p:nvPicPr>
        <p:blipFill>
          <a:blip r:embed="rId1"/>
          <a:srcRect l="11172" r="9498" b="11224"/>
          <a:stretch>
            <a:fillRect/>
          </a:stretch>
        </p:blipFill>
        <p:spPr>
          <a:xfrm>
            <a:off x="0" y="1680210"/>
            <a:ext cx="4572000" cy="41135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查询展示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 descr="CD3B71B140E2E53AEB8AB548A1828D13"/>
          <p:cNvPicPr>
            <a:picLocks noChangeAspect="1"/>
          </p:cNvPicPr>
          <p:nvPr/>
        </p:nvPicPr>
        <p:blipFill>
          <a:blip r:embed="rId2"/>
          <a:srcRect l="7830" t="1461" r="5070" b="11372"/>
          <a:stretch>
            <a:fillRect/>
          </a:stretch>
        </p:blipFill>
        <p:spPr>
          <a:xfrm>
            <a:off x="3486785" y="1262380"/>
            <a:ext cx="5650865" cy="4545965"/>
          </a:xfrm>
          <a:prstGeom prst="rect">
            <a:avLst/>
          </a:prstGeom>
        </p:spPr>
      </p:pic>
      <p:pic>
        <p:nvPicPr>
          <p:cNvPr id="3" name="图片 2" descr="截屏2021-06-07 下午7.43.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9405" y="1680210"/>
            <a:ext cx="4468495" cy="41281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Thanks.</a:t>
            </a:r>
            <a:br>
              <a:rPr lang="en-US" altLang="zh-CN" dirty="0"/>
            </a:br>
            <a:r>
              <a:rPr lang="zh-CN" altLang="en-US" dirty="0"/>
              <a:t>感谢观看</a:t>
            </a:r>
            <a:endParaRPr lang="zh-CN" altLang="en-US" b="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蚌埠住了：张心睿、柳靖洋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2021/5/25</a:t>
            </a:r>
            <a:endParaRPr lang="en-US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7139655" y="2089872"/>
            <a:ext cx="2097478" cy="911394"/>
            <a:chOff x="2855913" y="-477838"/>
            <a:chExt cx="5757862" cy="2501900"/>
          </a:xfrm>
          <a:solidFill>
            <a:schemeClr val="accent1"/>
          </a:solidFill>
        </p:grpSpPr>
        <p:sp>
          <p:nvSpPr>
            <p:cNvPr id="9" name="Freeform 5"/>
            <p:cNvSpPr/>
            <p:nvPr userDrawn="1"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6"/>
            <p:cNvSpPr/>
            <p:nvPr userDrawn="1"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"/>
            <p:cNvSpPr/>
            <p:nvPr userDrawn="1"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"/>
            <p:cNvSpPr>
              <a:spLocks noEditPoints="1"/>
            </p:cNvSpPr>
            <p:nvPr userDrawn="1"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9"/>
            <p:cNvSpPr>
              <a:spLocks noEditPoints="1"/>
            </p:cNvSpPr>
            <p:nvPr userDrawn="1"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7298267" y="4555067"/>
            <a:ext cx="422222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0cd5ff57-a39c-496a-8f96-726bae8f625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02448" y="0"/>
            <a:ext cx="9263552" cy="6858000"/>
            <a:chOff x="702448" y="0"/>
            <a:chExt cx="9263552" cy="6858000"/>
          </a:xfrm>
        </p:grpSpPr>
        <p:grpSp>
          <p:nvGrpSpPr>
            <p:cNvPr id="3" name="ïśḻîde"/>
            <p:cNvGrpSpPr/>
            <p:nvPr/>
          </p:nvGrpSpPr>
          <p:grpSpPr>
            <a:xfrm>
              <a:off x="4622143" y="0"/>
              <a:ext cx="642664" cy="6858000"/>
              <a:chOff x="4622143" y="0"/>
              <a:chExt cx="642664" cy="6858000"/>
            </a:xfrm>
          </p:grpSpPr>
          <p:sp>
            <p:nvSpPr>
              <p:cNvPr id="15" name="îsľïde"/>
              <p:cNvSpPr/>
              <p:nvPr/>
            </p:nvSpPr>
            <p:spPr bwMode="auto">
              <a:xfrm>
                <a:off x="4907471" y="0"/>
                <a:ext cx="72008" cy="685800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latin typeface="+mj-ea"/>
                  <a:ea typeface="+mj-ea"/>
                </a:endParaRPr>
              </a:p>
            </p:txBody>
          </p:sp>
          <p:sp>
            <p:nvSpPr>
              <p:cNvPr id="16" name="i$1íḍè"/>
              <p:cNvSpPr/>
              <p:nvPr/>
            </p:nvSpPr>
            <p:spPr bwMode="auto">
              <a:xfrm>
                <a:off x="4622143" y="1148197"/>
                <a:ext cx="642664" cy="64266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1"/>
                </a:solidFill>
                <a:round/>
              </a:ln>
            </p:spPr>
            <p:txBody>
              <a:bodyPr rot="0" spcFirstLastPara="0" vert="horz" wrap="none" lIns="90000" tIns="46800" rIns="90000" bIns="46800" anchor="ctr" anchorCtr="1" forceAA="0" compatLnSpc="1">
                <a:normAutofit fontScale="92500" lnSpcReduction="10000"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tx2"/>
                    </a:solidFill>
                    <a:latin typeface="+mj-ea"/>
                    <a:ea typeface="+mj-ea"/>
                  </a:rPr>
                  <a:t>01</a:t>
                </a:r>
                <a:endParaRPr lang="en-US" altLang="zh-CN" sz="2800" dirty="0">
                  <a:solidFill>
                    <a:schemeClr val="tx2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7" name="iṣḷíḍê"/>
              <p:cNvSpPr/>
              <p:nvPr/>
            </p:nvSpPr>
            <p:spPr bwMode="auto">
              <a:xfrm>
                <a:off x="4622143" y="2557843"/>
                <a:ext cx="642664" cy="64266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1"/>
                </a:solidFill>
                <a:round/>
              </a:ln>
            </p:spPr>
            <p:txBody>
              <a:bodyPr rot="0" spcFirstLastPara="0" vert="horz" wrap="none" lIns="90000" tIns="46800" rIns="90000" bIns="46800" anchor="ctr" anchorCtr="1" forceAA="0" compatLnSpc="1">
                <a:normAutofit fontScale="92500" lnSpcReduction="10000"/>
              </a:bodyPr>
              <a:lstStyle/>
              <a:p>
                <a:pPr algn="ctr"/>
                <a:r>
                  <a:rPr lang="en-US" altLang="zh-CN" sz="2800">
                    <a:solidFill>
                      <a:schemeClr val="tx2"/>
                    </a:solidFill>
                    <a:latin typeface="+mj-ea"/>
                    <a:ea typeface="+mj-ea"/>
                  </a:rPr>
                  <a:t>02</a:t>
                </a:r>
                <a:endParaRPr lang="en-US" altLang="zh-CN" sz="2800">
                  <a:solidFill>
                    <a:schemeClr val="tx2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8" name="i$lïďè"/>
              <p:cNvSpPr/>
              <p:nvPr/>
            </p:nvSpPr>
            <p:spPr bwMode="auto">
              <a:xfrm>
                <a:off x="4622143" y="3967489"/>
                <a:ext cx="642664" cy="64266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1"/>
                </a:solidFill>
                <a:round/>
              </a:ln>
            </p:spPr>
            <p:txBody>
              <a:bodyPr rot="0" spcFirstLastPara="0" vert="horz" wrap="none" lIns="90000" tIns="46800" rIns="90000" bIns="46800" anchor="ctr" anchorCtr="1" forceAA="0" compatLnSpc="1">
                <a:normAutofit fontScale="92500" lnSpcReduction="10000"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tx2"/>
                    </a:solidFill>
                    <a:latin typeface="+mj-ea"/>
                    <a:ea typeface="+mj-ea"/>
                  </a:rPr>
                  <a:t>03</a:t>
                </a:r>
                <a:endParaRPr lang="en-US" altLang="zh-CN" sz="2800" dirty="0">
                  <a:solidFill>
                    <a:schemeClr val="tx2"/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8" name="ïṣ1ïḋê"/>
            <p:cNvSpPr txBox="1"/>
            <p:nvPr/>
          </p:nvSpPr>
          <p:spPr>
            <a:xfrm>
              <a:off x="702448" y="2688603"/>
              <a:ext cx="3728551" cy="381143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Autofit/>
            </a:bodyPr>
            <a:lstStyle/>
            <a:p>
              <a:pPr algn="r"/>
              <a:r>
                <a:rPr lang="zh-CN" altLang="en-US" sz="2400" b="1" dirty="0">
                  <a:latin typeface="+mj-ea"/>
                  <a:ea typeface="+mj-ea"/>
                </a:rPr>
                <a:t>语言模型的构建</a:t>
              </a:r>
              <a:endParaRPr lang="zh-CN" altLang="en-US" sz="2400" b="1" dirty="0">
                <a:latin typeface="+mj-ea"/>
                <a:ea typeface="+mj-ea"/>
              </a:endParaRPr>
            </a:p>
          </p:txBody>
        </p:sp>
        <p:sp>
          <p:nvSpPr>
            <p:cNvPr id="10" name="îṥḻïḋè"/>
            <p:cNvSpPr txBox="1"/>
            <p:nvPr/>
          </p:nvSpPr>
          <p:spPr>
            <a:xfrm>
              <a:off x="702448" y="1148197"/>
              <a:ext cx="3728551" cy="511904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Autofit/>
            </a:bodyPr>
            <a:lstStyle/>
            <a:p>
              <a:pPr algn="r"/>
              <a:r>
                <a:rPr lang="zh-CN" altLang="en-US" sz="2400" b="1" dirty="0">
                  <a:latin typeface="+mj-ea"/>
                  <a:ea typeface="+mj-ea"/>
                </a:rPr>
                <a:t>概率模型的构建</a:t>
              </a:r>
              <a:endParaRPr lang="zh-CN" altLang="en-US" sz="2400" b="1" dirty="0">
                <a:latin typeface="+mj-ea"/>
                <a:ea typeface="+mj-ea"/>
              </a:endParaRPr>
            </a:p>
          </p:txBody>
        </p:sp>
        <p:grpSp>
          <p:nvGrpSpPr>
            <p:cNvPr id="12" name="ïṡlîdè"/>
            <p:cNvGrpSpPr/>
            <p:nvPr/>
          </p:nvGrpSpPr>
          <p:grpSpPr>
            <a:xfrm>
              <a:off x="6744072" y="2491451"/>
              <a:ext cx="3221928" cy="1233251"/>
              <a:chOff x="6744072" y="2491451"/>
              <a:chExt cx="3221928" cy="1233251"/>
            </a:xfrm>
          </p:grpSpPr>
          <p:sp>
            <p:nvSpPr>
              <p:cNvPr id="13" name="íṧľíḋe"/>
              <p:cNvSpPr/>
              <p:nvPr/>
            </p:nvSpPr>
            <p:spPr>
              <a:xfrm>
                <a:off x="6744072" y="3119331"/>
                <a:ext cx="3221928" cy="605371"/>
              </a:xfrm>
              <a:prstGeom prst="rect">
                <a:avLst/>
              </a:prstGeom>
            </p:spPr>
            <p:txBody>
              <a:bodyPr wrap="none" lIns="90000" tIns="46800" rIns="90000" bIns="46800" anchor="ctr" anchorCtr="0">
                <a:normAutofit fontScale="92500" lnSpcReduction="10000"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800" b="1" spc="300" dirty="0">
                    <a:solidFill>
                      <a:schemeClr val="tx2"/>
                    </a:solidFill>
                    <a:latin typeface="+mj-ea"/>
                    <a:ea typeface="+mj-ea"/>
                  </a:rPr>
                  <a:t>CONTENTS</a:t>
                </a:r>
                <a:endParaRPr lang="zh-CN" altLang="en-US" sz="2800" b="1" spc="300" dirty="0">
                  <a:solidFill>
                    <a:schemeClr val="tx2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4" name="í$ľíḓe"/>
              <p:cNvSpPr/>
              <p:nvPr/>
            </p:nvSpPr>
            <p:spPr bwMode="auto">
              <a:xfrm>
                <a:off x="6861000" y="2491451"/>
                <a:ext cx="674448" cy="641848"/>
              </a:xfrm>
              <a:custGeom>
                <a:avLst/>
                <a:gdLst>
                  <a:gd name="T0" fmla="*/ 0 w 3951"/>
                  <a:gd name="T1" fmla="*/ 1583116 h 3950"/>
                  <a:gd name="T2" fmla="*/ 108452 w 3951"/>
                  <a:gd name="T3" fmla="*/ 1477575 h 3950"/>
                  <a:gd name="T4" fmla="*/ 1692401 w 3951"/>
                  <a:gd name="T5" fmla="*/ 1477575 h 3950"/>
                  <a:gd name="T6" fmla="*/ 1800397 w 3951"/>
                  <a:gd name="T7" fmla="*/ 1583116 h 3950"/>
                  <a:gd name="T8" fmla="*/ 756431 w 3951"/>
                  <a:gd name="T9" fmla="*/ 771741 h 3950"/>
                  <a:gd name="T10" fmla="*/ 1044422 w 3951"/>
                  <a:gd name="T11" fmla="*/ 771741 h 3950"/>
                  <a:gd name="T12" fmla="*/ 1512406 w 3951"/>
                  <a:gd name="T13" fmla="*/ 771741 h 3950"/>
                  <a:gd name="T14" fmla="*/ 1512406 w 3951"/>
                  <a:gd name="T15" fmla="*/ 1547936 h 3950"/>
                  <a:gd name="T16" fmla="*/ 1044422 w 3951"/>
                  <a:gd name="T17" fmla="*/ 1547936 h 3950"/>
                  <a:gd name="T18" fmla="*/ 756431 w 3951"/>
                  <a:gd name="T19" fmla="*/ 1547936 h 3950"/>
                  <a:gd name="T20" fmla="*/ 288446 w 3951"/>
                  <a:gd name="T21" fmla="*/ 1547936 h 3950"/>
                  <a:gd name="T22" fmla="*/ 288446 w 3951"/>
                  <a:gd name="T23" fmla="*/ 771741 h 3950"/>
                  <a:gd name="T24" fmla="*/ 1296413 w 3951"/>
                  <a:gd name="T25" fmla="*/ 1512755 h 3950"/>
                  <a:gd name="T26" fmla="*/ 1296413 w 3951"/>
                  <a:gd name="T27" fmla="*/ 1301673 h 3950"/>
                  <a:gd name="T28" fmla="*/ 1512406 w 3951"/>
                  <a:gd name="T29" fmla="*/ 1266493 h 3950"/>
                  <a:gd name="T30" fmla="*/ 1296413 w 3951"/>
                  <a:gd name="T31" fmla="*/ 1266493 h 3950"/>
                  <a:gd name="T32" fmla="*/ 1512406 w 3951"/>
                  <a:gd name="T33" fmla="*/ 806922 h 3950"/>
                  <a:gd name="T34" fmla="*/ 1044422 w 3951"/>
                  <a:gd name="T35" fmla="*/ 1512755 h 3950"/>
                  <a:gd name="T36" fmla="*/ 1044422 w 3951"/>
                  <a:gd name="T37" fmla="*/ 1301673 h 3950"/>
                  <a:gd name="T38" fmla="*/ 1260415 w 3951"/>
                  <a:gd name="T39" fmla="*/ 1266493 h 3950"/>
                  <a:gd name="T40" fmla="*/ 1044422 w 3951"/>
                  <a:gd name="T41" fmla="*/ 1266493 h 3950"/>
                  <a:gd name="T42" fmla="*/ 1260415 w 3951"/>
                  <a:gd name="T43" fmla="*/ 806922 h 3950"/>
                  <a:gd name="T44" fmla="*/ 792430 w 3951"/>
                  <a:gd name="T45" fmla="*/ 1512755 h 3950"/>
                  <a:gd name="T46" fmla="*/ 792430 w 3951"/>
                  <a:gd name="T47" fmla="*/ 1301673 h 3950"/>
                  <a:gd name="T48" fmla="*/ 1008423 w 3951"/>
                  <a:gd name="T49" fmla="*/ 1266493 h 3950"/>
                  <a:gd name="T50" fmla="*/ 792430 w 3951"/>
                  <a:gd name="T51" fmla="*/ 1266493 h 3950"/>
                  <a:gd name="T52" fmla="*/ 1008423 w 3951"/>
                  <a:gd name="T53" fmla="*/ 806922 h 3950"/>
                  <a:gd name="T54" fmla="*/ 540438 w 3951"/>
                  <a:gd name="T55" fmla="*/ 1512755 h 3950"/>
                  <a:gd name="T56" fmla="*/ 540438 w 3951"/>
                  <a:gd name="T57" fmla="*/ 1301673 h 3950"/>
                  <a:gd name="T58" fmla="*/ 756431 w 3951"/>
                  <a:gd name="T59" fmla="*/ 1266493 h 3950"/>
                  <a:gd name="T60" fmla="*/ 540438 w 3951"/>
                  <a:gd name="T61" fmla="*/ 1266493 h 3950"/>
                  <a:gd name="T62" fmla="*/ 756431 w 3951"/>
                  <a:gd name="T63" fmla="*/ 806922 h 3950"/>
                  <a:gd name="T64" fmla="*/ 288446 w 3951"/>
                  <a:gd name="T65" fmla="*/ 1512755 h 3950"/>
                  <a:gd name="T66" fmla="*/ 288446 w 3951"/>
                  <a:gd name="T67" fmla="*/ 1301673 h 3950"/>
                  <a:gd name="T68" fmla="*/ 504439 w 3951"/>
                  <a:gd name="T69" fmla="*/ 1266493 h 3950"/>
                  <a:gd name="T70" fmla="*/ 288446 w 3951"/>
                  <a:gd name="T71" fmla="*/ 1266493 h 3950"/>
                  <a:gd name="T72" fmla="*/ 504439 w 3951"/>
                  <a:gd name="T73" fmla="*/ 806922 h 3950"/>
                  <a:gd name="T74" fmla="*/ 0 w 3951"/>
                  <a:gd name="T75" fmla="*/ 316623 h 3950"/>
                  <a:gd name="T76" fmla="*/ 252447 w 3951"/>
                  <a:gd name="T77" fmla="*/ 492525 h 3950"/>
                  <a:gd name="T78" fmla="*/ 1260415 w 3951"/>
                  <a:gd name="T79" fmla="*/ 140721 h 3950"/>
                  <a:gd name="T80" fmla="*/ 1548405 w 3951"/>
                  <a:gd name="T81" fmla="*/ 140721 h 3950"/>
                  <a:gd name="T82" fmla="*/ 1800397 w 3951"/>
                  <a:gd name="T83" fmla="*/ 703607 h 3950"/>
                  <a:gd name="T84" fmla="*/ 1296413 w 3951"/>
                  <a:gd name="T85" fmla="*/ 105541 h 3950"/>
                  <a:gd name="T86" fmla="*/ 1512406 w 3951"/>
                  <a:gd name="T87" fmla="*/ 457345 h 3950"/>
                  <a:gd name="T88" fmla="*/ 288446 w 3951"/>
                  <a:gd name="T89" fmla="*/ 105541 h 3950"/>
                  <a:gd name="T90" fmla="*/ 504439 w 3951"/>
                  <a:gd name="T91" fmla="*/ 457345 h 3950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0" t="0" r="r" b="b"/>
                <a:pathLst>
                  <a:path w="3951" h="3950">
                    <a:moveTo>
                      <a:pt x="3556" y="3950"/>
                    </a:moveTo>
                    <a:cubicBezTo>
                      <a:pt x="396" y="3950"/>
                      <a:pt x="396" y="3950"/>
                      <a:pt x="396" y="3950"/>
                    </a:cubicBezTo>
                    <a:cubicBezTo>
                      <a:pt x="177" y="3950"/>
                      <a:pt x="0" y="3773"/>
                      <a:pt x="0" y="3555"/>
                    </a:cubicBezTo>
                    <a:cubicBezTo>
                      <a:pt x="0" y="1738"/>
                      <a:pt x="0" y="1738"/>
                      <a:pt x="0" y="1738"/>
                    </a:cubicBezTo>
                    <a:cubicBezTo>
                      <a:pt x="244" y="1738"/>
                      <a:pt x="244" y="1738"/>
                      <a:pt x="244" y="1738"/>
                    </a:cubicBezTo>
                    <a:cubicBezTo>
                      <a:pt x="243" y="2424"/>
                      <a:pt x="238" y="3318"/>
                      <a:pt x="238" y="3318"/>
                    </a:cubicBezTo>
                    <a:cubicBezTo>
                      <a:pt x="238" y="3536"/>
                      <a:pt x="494" y="3713"/>
                      <a:pt x="712" y="3713"/>
                    </a:cubicBezTo>
                    <a:cubicBezTo>
                      <a:pt x="3240" y="3713"/>
                      <a:pt x="3240" y="3713"/>
                      <a:pt x="3240" y="3713"/>
                    </a:cubicBezTo>
                    <a:cubicBezTo>
                      <a:pt x="3458" y="3713"/>
                      <a:pt x="3714" y="3536"/>
                      <a:pt x="3714" y="3318"/>
                    </a:cubicBezTo>
                    <a:cubicBezTo>
                      <a:pt x="3714" y="3318"/>
                      <a:pt x="3709" y="2404"/>
                      <a:pt x="3707" y="1738"/>
                    </a:cubicBezTo>
                    <a:cubicBezTo>
                      <a:pt x="3951" y="1738"/>
                      <a:pt x="3951" y="1738"/>
                      <a:pt x="3951" y="1738"/>
                    </a:cubicBezTo>
                    <a:cubicBezTo>
                      <a:pt x="3951" y="3555"/>
                      <a:pt x="3951" y="3555"/>
                      <a:pt x="3951" y="3555"/>
                    </a:cubicBezTo>
                    <a:cubicBezTo>
                      <a:pt x="3951" y="3773"/>
                      <a:pt x="3774" y="3950"/>
                      <a:pt x="3556" y="3950"/>
                    </a:cubicBezTo>
                    <a:close/>
                    <a:moveTo>
                      <a:pt x="1186" y="1733"/>
                    </a:moveTo>
                    <a:cubicBezTo>
                      <a:pt x="1660" y="1733"/>
                      <a:pt x="1660" y="1733"/>
                      <a:pt x="1660" y="1733"/>
                    </a:cubicBezTo>
                    <a:cubicBezTo>
                      <a:pt x="1739" y="1733"/>
                      <a:pt x="1739" y="1733"/>
                      <a:pt x="1739" y="1733"/>
                    </a:cubicBezTo>
                    <a:cubicBezTo>
                      <a:pt x="2213" y="1733"/>
                      <a:pt x="2213" y="1733"/>
                      <a:pt x="2213" y="1733"/>
                    </a:cubicBezTo>
                    <a:cubicBezTo>
                      <a:pt x="2292" y="1733"/>
                      <a:pt x="2292" y="1733"/>
                      <a:pt x="2292" y="1733"/>
                    </a:cubicBezTo>
                    <a:cubicBezTo>
                      <a:pt x="2766" y="1733"/>
                      <a:pt x="2766" y="1733"/>
                      <a:pt x="2766" y="1733"/>
                    </a:cubicBezTo>
                    <a:cubicBezTo>
                      <a:pt x="2845" y="1733"/>
                      <a:pt x="2845" y="1733"/>
                      <a:pt x="2845" y="1733"/>
                    </a:cubicBezTo>
                    <a:cubicBezTo>
                      <a:pt x="3319" y="1733"/>
                      <a:pt x="3319" y="1733"/>
                      <a:pt x="3319" y="1733"/>
                    </a:cubicBezTo>
                    <a:cubicBezTo>
                      <a:pt x="3398" y="1733"/>
                      <a:pt x="3398" y="1733"/>
                      <a:pt x="3398" y="1733"/>
                    </a:cubicBezTo>
                    <a:cubicBezTo>
                      <a:pt x="3398" y="3476"/>
                      <a:pt x="3398" y="3476"/>
                      <a:pt x="3398" y="3476"/>
                    </a:cubicBezTo>
                    <a:cubicBezTo>
                      <a:pt x="3319" y="3476"/>
                      <a:pt x="3319" y="3476"/>
                      <a:pt x="3319" y="3476"/>
                    </a:cubicBezTo>
                    <a:cubicBezTo>
                      <a:pt x="2845" y="3476"/>
                      <a:pt x="2845" y="3476"/>
                      <a:pt x="2845" y="3476"/>
                    </a:cubicBezTo>
                    <a:cubicBezTo>
                      <a:pt x="2766" y="3476"/>
                      <a:pt x="2766" y="3476"/>
                      <a:pt x="2766" y="3476"/>
                    </a:cubicBezTo>
                    <a:cubicBezTo>
                      <a:pt x="2292" y="3476"/>
                      <a:pt x="2292" y="3476"/>
                      <a:pt x="2292" y="3476"/>
                    </a:cubicBezTo>
                    <a:cubicBezTo>
                      <a:pt x="2213" y="3476"/>
                      <a:pt x="2213" y="3476"/>
                      <a:pt x="2213" y="3476"/>
                    </a:cubicBezTo>
                    <a:cubicBezTo>
                      <a:pt x="1739" y="3476"/>
                      <a:pt x="1739" y="3476"/>
                      <a:pt x="1739" y="3476"/>
                    </a:cubicBezTo>
                    <a:cubicBezTo>
                      <a:pt x="1660" y="3476"/>
                      <a:pt x="1660" y="3476"/>
                      <a:pt x="1660" y="3476"/>
                    </a:cubicBezTo>
                    <a:cubicBezTo>
                      <a:pt x="1186" y="3476"/>
                      <a:pt x="1186" y="3476"/>
                      <a:pt x="1186" y="3476"/>
                    </a:cubicBezTo>
                    <a:cubicBezTo>
                      <a:pt x="1107" y="3476"/>
                      <a:pt x="1107" y="3476"/>
                      <a:pt x="1107" y="3476"/>
                    </a:cubicBezTo>
                    <a:cubicBezTo>
                      <a:pt x="633" y="3476"/>
                      <a:pt x="633" y="3476"/>
                      <a:pt x="633" y="3476"/>
                    </a:cubicBezTo>
                    <a:cubicBezTo>
                      <a:pt x="554" y="3476"/>
                      <a:pt x="554" y="3476"/>
                      <a:pt x="554" y="3476"/>
                    </a:cubicBezTo>
                    <a:cubicBezTo>
                      <a:pt x="554" y="1733"/>
                      <a:pt x="554" y="1733"/>
                      <a:pt x="554" y="1733"/>
                    </a:cubicBezTo>
                    <a:cubicBezTo>
                      <a:pt x="633" y="1733"/>
                      <a:pt x="633" y="1733"/>
                      <a:pt x="633" y="1733"/>
                    </a:cubicBezTo>
                    <a:cubicBezTo>
                      <a:pt x="1107" y="1733"/>
                      <a:pt x="1107" y="1733"/>
                      <a:pt x="1107" y="1733"/>
                    </a:cubicBezTo>
                    <a:lnTo>
                      <a:pt x="1186" y="1733"/>
                    </a:lnTo>
                    <a:close/>
                    <a:moveTo>
                      <a:pt x="2845" y="3397"/>
                    </a:moveTo>
                    <a:cubicBezTo>
                      <a:pt x="3319" y="3397"/>
                      <a:pt x="3319" y="3397"/>
                      <a:pt x="3319" y="3397"/>
                    </a:cubicBezTo>
                    <a:cubicBezTo>
                      <a:pt x="3319" y="2923"/>
                      <a:pt x="3319" y="2923"/>
                      <a:pt x="3319" y="2923"/>
                    </a:cubicBezTo>
                    <a:cubicBezTo>
                      <a:pt x="2845" y="2923"/>
                      <a:pt x="2845" y="2923"/>
                      <a:pt x="2845" y="2923"/>
                    </a:cubicBezTo>
                    <a:lnTo>
                      <a:pt x="2845" y="3397"/>
                    </a:lnTo>
                    <a:close/>
                    <a:moveTo>
                      <a:pt x="2845" y="2844"/>
                    </a:moveTo>
                    <a:cubicBezTo>
                      <a:pt x="3319" y="2844"/>
                      <a:pt x="3319" y="2844"/>
                      <a:pt x="3319" y="2844"/>
                    </a:cubicBezTo>
                    <a:cubicBezTo>
                      <a:pt x="3319" y="2370"/>
                      <a:pt x="3319" y="2370"/>
                      <a:pt x="3319" y="2370"/>
                    </a:cubicBezTo>
                    <a:cubicBezTo>
                      <a:pt x="2845" y="2370"/>
                      <a:pt x="2845" y="2370"/>
                      <a:pt x="2845" y="2370"/>
                    </a:cubicBezTo>
                    <a:lnTo>
                      <a:pt x="2845" y="2844"/>
                    </a:lnTo>
                    <a:close/>
                    <a:moveTo>
                      <a:pt x="2845" y="2291"/>
                    </a:moveTo>
                    <a:cubicBezTo>
                      <a:pt x="3319" y="2291"/>
                      <a:pt x="3319" y="2291"/>
                      <a:pt x="3319" y="2291"/>
                    </a:cubicBezTo>
                    <a:cubicBezTo>
                      <a:pt x="3319" y="1812"/>
                      <a:pt x="3319" y="1812"/>
                      <a:pt x="3319" y="1812"/>
                    </a:cubicBezTo>
                    <a:cubicBezTo>
                      <a:pt x="2845" y="1812"/>
                      <a:pt x="2845" y="1812"/>
                      <a:pt x="2845" y="1812"/>
                    </a:cubicBezTo>
                    <a:lnTo>
                      <a:pt x="2845" y="2291"/>
                    </a:lnTo>
                    <a:close/>
                    <a:moveTo>
                      <a:pt x="2292" y="3397"/>
                    </a:moveTo>
                    <a:cubicBezTo>
                      <a:pt x="2766" y="3397"/>
                      <a:pt x="2766" y="3397"/>
                      <a:pt x="2766" y="3397"/>
                    </a:cubicBezTo>
                    <a:cubicBezTo>
                      <a:pt x="2766" y="2923"/>
                      <a:pt x="2766" y="2923"/>
                      <a:pt x="2766" y="2923"/>
                    </a:cubicBezTo>
                    <a:cubicBezTo>
                      <a:pt x="2292" y="2923"/>
                      <a:pt x="2292" y="2923"/>
                      <a:pt x="2292" y="2923"/>
                    </a:cubicBezTo>
                    <a:lnTo>
                      <a:pt x="2292" y="3397"/>
                    </a:lnTo>
                    <a:close/>
                    <a:moveTo>
                      <a:pt x="2292" y="2844"/>
                    </a:moveTo>
                    <a:cubicBezTo>
                      <a:pt x="2766" y="2844"/>
                      <a:pt x="2766" y="2844"/>
                      <a:pt x="2766" y="2844"/>
                    </a:cubicBezTo>
                    <a:cubicBezTo>
                      <a:pt x="2766" y="2370"/>
                      <a:pt x="2766" y="2370"/>
                      <a:pt x="2766" y="2370"/>
                    </a:cubicBezTo>
                    <a:cubicBezTo>
                      <a:pt x="2292" y="2370"/>
                      <a:pt x="2292" y="2370"/>
                      <a:pt x="2292" y="2370"/>
                    </a:cubicBezTo>
                    <a:lnTo>
                      <a:pt x="2292" y="2844"/>
                    </a:lnTo>
                    <a:close/>
                    <a:moveTo>
                      <a:pt x="2292" y="2291"/>
                    </a:moveTo>
                    <a:cubicBezTo>
                      <a:pt x="2766" y="2291"/>
                      <a:pt x="2766" y="2291"/>
                      <a:pt x="2766" y="2291"/>
                    </a:cubicBezTo>
                    <a:cubicBezTo>
                      <a:pt x="2766" y="1812"/>
                      <a:pt x="2766" y="1812"/>
                      <a:pt x="2766" y="1812"/>
                    </a:cubicBezTo>
                    <a:cubicBezTo>
                      <a:pt x="2292" y="1812"/>
                      <a:pt x="2292" y="1812"/>
                      <a:pt x="2292" y="1812"/>
                    </a:cubicBezTo>
                    <a:lnTo>
                      <a:pt x="2292" y="2291"/>
                    </a:lnTo>
                    <a:close/>
                    <a:moveTo>
                      <a:pt x="1739" y="3397"/>
                    </a:moveTo>
                    <a:cubicBezTo>
                      <a:pt x="2213" y="3397"/>
                      <a:pt x="2213" y="3397"/>
                      <a:pt x="2213" y="3397"/>
                    </a:cubicBezTo>
                    <a:cubicBezTo>
                      <a:pt x="2213" y="2923"/>
                      <a:pt x="2213" y="2923"/>
                      <a:pt x="2213" y="2923"/>
                    </a:cubicBezTo>
                    <a:cubicBezTo>
                      <a:pt x="1739" y="2923"/>
                      <a:pt x="1739" y="2923"/>
                      <a:pt x="1739" y="2923"/>
                    </a:cubicBezTo>
                    <a:lnTo>
                      <a:pt x="1739" y="3397"/>
                    </a:lnTo>
                    <a:close/>
                    <a:moveTo>
                      <a:pt x="1739" y="2844"/>
                    </a:moveTo>
                    <a:cubicBezTo>
                      <a:pt x="2213" y="2844"/>
                      <a:pt x="2213" y="2844"/>
                      <a:pt x="2213" y="2844"/>
                    </a:cubicBezTo>
                    <a:cubicBezTo>
                      <a:pt x="2213" y="2370"/>
                      <a:pt x="2213" y="2370"/>
                      <a:pt x="2213" y="2370"/>
                    </a:cubicBezTo>
                    <a:cubicBezTo>
                      <a:pt x="1739" y="2370"/>
                      <a:pt x="1739" y="2370"/>
                      <a:pt x="1739" y="2370"/>
                    </a:cubicBezTo>
                    <a:lnTo>
                      <a:pt x="1739" y="2844"/>
                    </a:lnTo>
                    <a:close/>
                    <a:moveTo>
                      <a:pt x="1739" y="2291"/>
                    </a:moveTo>
                    <a:cubicBezTo>
                      <a:pt x="2213" y="2291"/>
                      <a:pt x="2213" y="2291"/>
                      <a:pt x="2213" y="2291"/>
                    </a:cubicBezTo>
                    <a:cubicBezTo>
                      <a:pt x="2213" y="1812"/>
                      <a:pt x="2213" y="1812"/>
                      <a:pt x="2213" y="1812"/>
                    </a:cubicBezTo>
                    <a:cubicBezTo>
                      <a:pt x="1739" y="1812"/>
                      <a:pt x="1739" y="1812"/>
                      <a:pt x="1739" y="1812"/>
                    </a:cubicBezTo>
                    <a:lnTo>
                      <a:pt x="1739" y="2291"/>
                    </a:lnTo>
                    <a:close/>
                    <a:moveTo>
                      <a:pt x="1186" y="3397"/>
                    </a:moveTo>
                    <a:cubicBezTo>
                      <a:pt x="1660" y="3397"/>
                      <a:pt x="1660" y="3397"/>
                      <a:pt x="1660" y="3397"/>
                    </a:cubicBezTo>
                    <a:cubicBezTo>
                      <a:pt x="1660" y="2923"/>
                      <a:pt x="1660" y="2923"/>
                      <a:pt x="1660" y="2923"/>
                    </a:cubicBezTo>
                    <a:cubicBezTo>
                      <a:pt x="1186" y="2923"/>
                      <a:pt x="1186" y="2923"/>
                      <a:pt x="1186" y="2923"/>
                    </a:cubicBezTo>
                    <a:lnTo>
                      <a:pt x="1186" y="3397"/>
                    </a:lnTo>
                    <a:close/>
                    <a:moveTo>
                      <a:pt x="1186" y="2844"/>
                    </a:moveTo>
                    <a:cubicBezTo>
                      <a:pt x="1660" y="2844"/>
                      <a:pt x="1660" y="2844"/>
                      <a:pt x="1660" y="2844"/>
                    </a:cubicBezTo>
                    <a:cubicBezTo>
                      <a:pt x="1660" y="2370"/>
                      <a:pt x="1660" y="2370"/>
                      <a:pt x="1660" y="2370"/>
                    </a:cubicBezTo>
                    <a:cubicBezTo>
                      <a:pt x="1186" y="2370"/>
                      <a:pt x="1186" y="2370"/>
                      <a:pt x="1186" y="2370"/>
                    </a:cubicBezTo>
                    <a:lnTo>
                      <a:pt x="1186" y="2844"/>
                    </a:lnTo>
                    <a:close/>
                    <a:moveTo>
                      <a:pt x="1186" y="2291"/>
                    </a:moveTo>
                    <a:cubicBezTo>
                      <a:pt x="1660" y="2291"/>
                      <a:pt x="1660" y="2291"/>
                      <a:pt x="1660" y="2291"/>
                    </a:cubicBezTo>
                    <a:cubicBezTo>
                      <a:pt x="1660" y="1812"/>
                      <a:pt x="1660" y="1812"/>
                      <a:pt x="1660" y="1812"/>
                    </a:cubicBezTo>
                    <a:cubicBezTo>
                      <a:pt x="1186" y="1812"/>
                      <a:pt x="1186" y="1812"/>
                      <a:pt x="1186" y="1812"/>
                    </a:cubicBezTo>
                    <a:lnTo>
                      <a:pt x="1186" y="2291"/>
                    </a:lnTo>
                    <a:close/>
                    <a:moveTo>
                      <a:pt x="633" y="3397"/>
                    </a:moveTo>
                    <a:cubicBezTo>
                      <a:pt x="1107" y="3397"/>
                      <a:pt x="1107" y="3397"/>
                      <a:pt x="1107" y="3397"/>
                    </a:cubicBezTo>
                    <a:cubicBezTo>
                      <a:pt x="1107" y="2923"/>
                      <a:pt x="1107" y="2923"/>
                      <a:pt x="1107" y="2923"/>
                    </a:cubicBezTo>
                    <a:cubicBezTo>
                      <a:pt x="633" y="2923"/>
                      <a:pt x="633" y="2923"/>
                      <a:pt x="633" y="2923"/>
                    </a:cubicBezTo>
                    <a:lnTo>
                      <a:pt x="633" y="3397"/>
                    </a:lnTo>
                    <a:close/>
                    <a:moveTo>
                      <a:pt x="633" y="2844"/>
                    </a:moveTo>
                    <a:cubicBezTo>
                      <a:pt x="1107" y="2844"/>
                      <a:pt x="1107" y="2844"/>
                      <a:pt x="1107" y="2844"/>
                    </a:cubicBezTo>
                    <a:cubicBezTo>
                      <a:pt x="1107" y="2370"/>
                      <a:pt x="1107" y="2370"/>
                      <a:pt x="1107" y="2370"/>
                    </a:cubicBezTo>
                    <a:cubicBezTo>
                      <a:pt x="633" y="2370"/>
                      <a:pt x="633" y="2370"/>
                      <a:pt x="633" y="2370"/>
                    </a:cubicBezTo>
                    <a:lnTo>
                      <a:pt x="633" y="2844"/>
                    </a:lnTo>
                    <a:close/>
                    <a:moveTo>
                      <a:pt x="633" y="2291"/>
                    </a:moveTo>
                    <a:cubicBezTo>
                      <a:pt x="1107" y="2291"/>
                      <a:pt x="1107" y="2291"/>
                      <a:pt x="1107" y="2291"/>
                    </a:cubicBezTo>
                    <a:cubicBezTo>
                      <a:pt x="1107" y="1812"/>
                      <a:pt x="1107" y="1812"/>
                      <a:pt x="1107" y="1812"/>
                    </a:cubicBezTo>
                    <a:cubicBezTo>
                      <a:pt x="633" y="1812"/>
                      <a:pt x="633" y="1812"/>
                      <a:pt x="633" y="1812"/>
                    </a:cubicBezTo>
                    <a:lnTo>
                      <a:pt x="633" y="2291"/>
                    </a:lnTo>
                    <a:close/>
                    <a:moveTo>
                      <a:pt x="0" y="711"/>
                    </a:moveTo>
                    <a:cubicBezTo>
                      <a:pt x="0" y="493"/>
                      <a:pt x="177" y="316"/>
                      <a:pt x="396" y="316"/>
                    </a:cubicBezTo>
                    <a:cubicBezTo>
                      <a:pt x="554" y="316"/>
                      <a:pt x="554" y="316"/>
                      <a:pt x="554" y="316"/>
                    </a:cubicBezTo>
                    <a:cubicBezTo>
                      <a:pt x="554" y="1106"/>
                      <a:pt x="554" y="1106"/>
                      <a:pt x="554" y="1106"/>
                    </a:cubicBezTo>
                    <a:cubicBezTo>
                      <a:pt x="870" y="1106"/>
                      <a:pt x="858" y="1106"/>
                      <a:pt x="1186" y="1106"/>
                    </a:cubicBezTo>
                    <a:cubicBezTo>
                      <a:pt x="1186" y="316"/>
                      <a:pt x="1186" y="316"/>
                      <a:pt x="1186" y="316"/>
                    </a:cubicBezTo>
                    <a:cubicBezTo>
                      <a:pt x="2766" y="316"/>
                      <a:pt x="2766" y="316"/>
                      <a:pt x="2766" y="316"/>
                    </a:cubicBezTo>
                    <a:cubicBezTo>
                      <a:pt x="2766" y="1106"/>
                      <a:pt x="2766" y="1106"/>
                      <a:pt x="2766" y="1106"/>
                    </a:cubicBezTo>
                    <a:cubicBezTo>
                      <a:pt x="3070" y="1106"/>
                      <a:pt x="3070" y="1106"/>
                      <a:pt x="3398" y="1106"/>
                    </a:cubicBezTo>
                    <a:cubicBezTo>
                      <a:pt x="3398" y="316"/>
                      <a:pt x="3398" y="316"/>
                      <a:pt x="3398" y="316"/>
                    </a:cubicBezTo>
                    <a:cubicBezTo>
                      <a:pt x="3556" y="316"/>
                      <a:pt x="3556" y="316"/>
                      <a:pt x="3556" y="316"/>
                    </a:cubicBezTo>
                    <a:cubicBezTo>
                      <a:pt x="3774" y="316"/>
                      <a:pt x="3951" y="493"/>
                      <a:pt x="3951" y="711"/>
                    </a:cubicBezTo>
                    <a:cubicBezTo>
                      <a:pt x="3951" y="1580"/>
                      <a:pt x="3951" y="1580"/>
                      <a:pt x="3951" y="1580"/>
                    </a:cubicBezTo>
                    <a:cubicBezTo>
                      <a:pt x="2260" y="1580"/>
                      <a:pt x="1897" y="1580"/>
                      <a:pt x="0" y="1580"/>
                    </a:cubicBezTo>
                    <a:lnTo>
                      <a:pt x="0" y="711"/>
                    </a:lnTo>
                    <a:close/>
                    <a:moveTo>
                      <a:pt x="2845" y="237"/>
                    </a:moveTo>
                    <a:cubicBezTo>
                      <a:pt x="2845" y="106"/>
                      <a:pt x="2951" y="0"/>
                      <a:pt x="3082" y="0"/>
                    </a:cubicBezTo>
                    <a:cubicBezTo>
                      <a:pt x="3213" y="0"/>
                      <a:pt x="3319" y="106"/>
                      <a:pt x="3319" y="237"/>
                    </a:cubicBezTo>
                    <a:cubicBezTo>
                      <a:pt x="3319" y="1027"/>
                      <a:pt x="3319" y="1027"/>
                      <a:pt x="3319" y="1027"/>
                    </a:cubicBezTo>
                    <a:cubicBezTo>
                      <a:pt x="3319" y="1027"/>
                      <a:pt x="3138" y="1027"/>
                      <a:pt x="2845" y="1027"/>
                    </a:cubicBezTo>
                    <a:cubicBezTo>
                      <a:pt x="2845" y="891"/>
                      <a:pt x="2845" y="237"/>
                      <a:pt x="2845" y="237"/>
                    </a:cubicBezTo>
                    <a:close/>
                    <a:moveTo>
                      <a:pt x="633" y="237"/>
                    </a:moveTo>
                    <a:cubicBezTo>
                      <a:pt x="633" y="106"/>
                      <a:pt x="739" y="0"/>
                      <a:pt x="870" y="0"/>
                    </a:cubicBezTo>
                    <a:cubicBezTo>
                      <a:pt x="1001" y="0"/>
                      <a:pt x="1107" y="106"/>
                      <a:pt x="1107" y="237"/>
                    </a:cubicBezTo>
                    <a:cubicBezTo>
                      <a:pt x="1107" y="1027"/>
                      <a:pt x="1107" y="1027"/>
                      <a:pt x="1107" y="1027"/>
                    </a:cubicBezTo>
                    <a:cubicBezTo>
                      <a:pt x="1107" y="1027"/>
                      <a:pt x="847" y="1027"/>
                      <a:pt x="633" y="1027"/>
                    </a:cubicBezTo>
                    <a:cubicBezTo>
                      <a:pt x="633" y="1072"/>
                      <a:pt x="633" y="237"/>
                      <a:pt x="633" y="237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0" name="ïṣ1ïḋê"/>
          <p:cNvSpPr txBox="1"/>
          <p:nvPr/>
        </p:nvSpPr>
        <p:spPr>
          <a:xfrm>
            <a:off x="702448" y="4109586"/>
            <a:ext cx="3728551" cy="381143"/>
          </a:xfrm>
          <a:prstGeom prst="rect">
            <a:avLst/>
          </a:prstGeom>
          <a:noFill/>
        </p:spPr>
        <p:txBody>
          <a:bodyPr wrap="none" lIns="90000" tIns="46800" rIns="90000" bIns="46800" anchor="b" anchorCtr="0">
            <a:noAutofit/>
          </a:bodyPr>
          <a:lstStyle/>
          <a:p>
            <a:pPr algn="r"/>
            <a:r>
              <a:rPr lang="zh-CN" altLang="en-US" sz="2400" b="1" dirty="0">
                <a:latin typeface="+mj-ea"/>
                <a:ea typeface="+mj-ea"/>
              </a:rPr>
              <a:t>结果展示</a:t>
            </a:r>
            <a:endParaRPr lang="zh-CN" altLang="en-US" sz="240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828472" y="2854118"/>
            <a:ext cx="4535055" cy="656792"/>
          </a:xfrm>
        </p:spPr>
        <p:txBody>
          <a:bodyPr>
            <a:normAutofit/>
          </a:bodyPr>
          <a:lstStyle/>
          <a:p>
            <a:r>
              <a:rPr lang="zh-CN" altLang="en-US" b="0" dirty="0">
                <a:latin typeface="+mj-ea"/>
              </a:rPr>
              <a:t>概率模型的构建</a:t>
            </a:r>
            <a:endParaRPr lang="zh-CN" altLang="en-US" b="0" dirty="0">
              <a:latin typeface="+mj-ea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3527137" y="2854118"/>
            <a:ext cx="5137727" cy="0"/>
          </a:xfrm>
          <a:prstGeom prst="line">
            <a:avLst/>
          </a:prstGeom>
          <a:ln>
            <a:solidFill>
              <a:srgbClr val="D61E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5584241" y="1824632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/01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9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相关参数的计算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08355" y="2237740"/>
            <a:ext cx="1757680" cy="31381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1.pi</a:t>
            </a:r>
            <a:r>
              <a:rPr lang="zh-CN" altLang="en-US"/>
              <a:t>的计算：</a:t>
            </a:r>
            <a:endParaRPr lang="zh-CN" altLang="en-US"/>
          </a:p>
          <a:p>
            <a:r>
              <a:rPr lang="en-US" altLang="zh-CN"/>
              <a:t>1/3+2/3(idf)</a:t>
            </a:r>
            <a:endParaRPr lang="en-US" altLang="zh-CN"/>
          </a:p>
          <a:p>
            <a:endParaRPr lang="zh-CN" altLang="en-US"/>
          </a:p>
          <a:p>
            <a:r>
              <a:rPr lang="en-US" altLang="zh-CN"/>
              <a:t>2.ri</a:t>
            </a:r>
            <a:r>
              <a:rPr lang="zh-CN" altLang="en-US"/>
              <a:t>的计算：</a:t>
            </a:r>
            <a:endParaRPr lang="zh-CN" altLang="en-US"/>
          </a:p>
          <a:p>
            <a:r>
              <a:rPr lang="zh-CN" altLang="en-US"/>
              <a:t>近似为</a:t>
            </a:r>
            <a:r>
              <a:rPr lang="en-US" altLang="zh-CN"/>
              <a:t>idf</a:t>
            </a:r>
            <a:r>
              <a:rPr lang="zh-CN" altLang="en-US"/>
              <a:t>的值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3.ci</a:t>
            </a:r>
            <a:r>
              <a:rPr lang="zh-CN" altLang="en-US"/>
              <a:t>的计算：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4.RSV:ci</a:t>
            </a:r>
            <a:r>
              <a:rPr lang="zh-CN" altLang="en-US"/>
              <a:t>的累加</a:t>
            </a:r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616" y="2991075"/>
            <a:ext cx="4876800" cy="876300"/>
          </a:xfrm>
          <a:prstGeom prst="rect">
            <a:avLst/>
          </a:prstGeom>
        </p:spPr>
      </p:pic>
      <p:pic>
        <p:nvPicPr>
          <p:cNvPr id="13" name="图片 12" descr="截屏2021-06-06 下午5.25.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155" y="4321810"/>
            <a:ext cx="6057900" cy="749300"/>
          </a:xfrm>
          <a:prstGeom prst="rect">
            <a:avLst/>
          </a:prstGeom>
        </p:spPr>
      </p:pic>
      <p:pic>
        <p:nvPicPr>
          <p:cNvPr id="3" name="图片 2" descr="截屏2021-06-06 下午7.09.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6210" y="2034540"/>
            <a:ext cx="4721860" cy="6781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概率模型的初步结果？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截屏2021-06-07 下午4.18.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6590" y="1241425"/>
            <a:ext cx="7138670" cy="52057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BM25</a:t>
            </a:r>
            <a:r>
              <a:rPr lang="zh-CN" altLang="en-US" dirty="0"/>
              <a:t>相关参数的计算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95655" y="1440815"/>
            <a:ext cx="1986280" cy="36925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1.pi</a:t>
            </a:r>
            <a:r>
              <a:rPr lang="zh-CN" altLang="en-US"/>
              <a:t>的计算：</a:t>
            </a:r>
            <a:endParaRPr lang="zh-CN" altLang="en-US"/>
          </a:p>
          <a:p>
            <a:r>
              <a:rPr lang="en-US" altLang="zh-CN"/>
              <a:t>1/3+2/3(idf)</a:t>
            </a:r>
            <a:endParaRPr lang="en-US" altLang="zh-CN"/>
          </a:p>
          <a:p>
            <a:endParaRPr lang="zh-CN" altLang="en-US"/>
          </a:p>
          <a:p>
            <a:r>
              <a:rPr lang="en-US" altLang="zh-CN"/>
              <a:t>2.ri</a:t>
            </a:r>
            <a:r>
              <a:rPr lang="zh-CN" altLang="en-US"/>
              <a:t>的计算：</a:t>
            </a:r>
            <a:endParaRPr lang="zh-CN" altLang="en-US"/>
          </a:p>
          <a:p>
            <a:r>
              <a:rPr lang="zh-CN" altLang="en-US"/>
              <a:t>近似为</a:t>
            </a:r>
            <a:r>
              <a:rPr lang="en-US" altLang="zh-CN"/>
              <a:t>idf</a:t>
            </a:r>
            <a:r>
              <a:rPr lang="zh-CN" altLang="en-US"/>
              <a:t>的值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3.bi</a:t>
            </a:r>
            <a:r>
              <a:rPr lang="zh-CN" altLang="en-US"/>
              <a:t>的计算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4.</a:t>
            </a:r>
            <a:r>
              <a:rPr lang="zh-CN" altLang="en-US"/>
              <a:t>新的</a:t>
            </a:r>
            <a:r>
              <a:rPr lang="en-US" altLang="zh-CN"/>
              <a:t>ci*=bi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4.RSV:</a:t>
            </a:r>
            <a:r>
              <a:rPr lang="zh-CN" altLang="en-US"/>
              <a:t>新</a:t>
            </a:r>
            <a:r>
              <a:rPr lang="en-US" altLang="zh-CN"/>
              <a:t>ci</a:t>
            </a:r>
            <a:r>
              <a:rPr lang="zh-CN" altLang="en-US"/>
              <a:t>的累加</a:t>
            </a:r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511" y="2241775"/>
            <a:ext cx="4876800" cy="876300"/>
          </a:xfrm>
          <a:prstGeom prst="rect">
            <a:avLst/>
          </a:prstGeom>
        </p:spPr>
      </p:pic>
      <p:pic>
        <p:nvPicPr>
          <p:cNvPr id="3" name="图片 2" descr="截屏2021-06-06 下午7.09.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410" y="1346835"/>
            <a:ext cx="4721860" cy="678180"/>
          </a:xfrm>
          <a:prstGeom prst="rect">
            <a:avLst/>
          </a:prstGeom>
        </p:spPr>
      </p:pic>
      <p:pic>
        <p:nvPicPr>
          <p:cNvPr id="6" name="图片 5" descr="截屏2021-06-07 下午4.45.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2410" y="3410585"/>
            <a:ext cx="5479415" cy="988060"/>
          </a:xfrm>
          <a:prstGeom prst="rect">
            <a:avLst/>
          </a:prstGeom>
        </p:spPr>
      </p:pic>
      <p:pic>
        <p:nvPicPr>
          <p:cNvPr id="8" name="图片 7" descr="截屏2021-06-07 下午4.49.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150" y="4691380"/>
            <a:ext cx="7303135" cy="1485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BM25</a:t>
            </a:r>
            <a:r>
              <a:rPr lang="zh-CN" altLang="en-US" dirty="0"/>
              <a:t>概率模型的结果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 descr="截屏2021-06-07 下午4.40.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84830" y="1285240"/>
            <a:ext cx="6795135" cy="49555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828472" y="2854118"/>
            <a:ext cx="4535055" cy="656792"/>
          </a:xfrm>
        </p:spPr>
        <p:txBody>
          <a:bodyPr>
            <a:normAutofit/>
          </a:bodyPr>
          <a:lstStyle/>
          <a:p>
            <a:r>
              <a:rPr lang="zh-CN" altLang="en-US" b="0" dirty="0">
                <a:latin typeface="+mj-ea"/>
              </a:rPr>
              <a:t>语言模型的构建</a:t>
            </a:r>
            <a:endParaRPr lang="zh-CN" altLang="en-US" b="0" dirty="0">
              <a:latin typeface="+mj-ea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3527137" y="2854118"/>
            <a:ext cx="5137727" cy="0"/>
          </a:xfrm>
          <a:prstGeom prst="line">
            <a:avLst/>
          </a:prstGeom>
          <a:ln>
            <a:solidFill>
              <a:srgbClr val="D61E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5584241" y="1824632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/02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9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相似度计算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3" name="图片 2" descr="截屏2021-06-07 下午5.10.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97300" y="1320800"/>
            <a:ext cx="4318000" cy="8128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9650" y="1543050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先验概率计算：</a:t>
            </a:r>
            <a:endParaRPr lang="zh-CN" altLang="en-US"/>
          </a:p>
        </p:txBody>
      </p:sp>
      <p:pic>
        <p:nvPicPr>
          <p:cNvPr id="7" name="图片 6" descr="截屏2021-06-07 下午5.14.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065" y="3656965"/>
            <a:ext cx="9004935" cy="8382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09650" y="365696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相似度计算：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DIAGRAM" val="0cd5ff57-a39c-496a-8f96-726bae8f6252"/>
</p:tagLst>
</file>

<file path=ppt/theme/theme1.xml><?xml version="1.0" encoding="utf-8"?>
<a:theme xmlns:a="http://schemas.openxmlformats.org/drawingml/2006/main" name="主题5">
  <a:themeElements>
    <a:clrScheme name="20171020-0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D61E42"/>
      </a:accent1>
      <a:accent2>
        <a:srgbClr val="0181B5"/>
      </a:accent2>
      <a:accent3>
        <a:srgbClr val="8C1670"/>
      </a:accent3>
      <a:accent4>
        <a:srgbClr val="008A9F"/>
      </a:accent4>
      <a:accent5>
        <a:srgbClr val="14438A"/>
      </a:accent5>
      <a:accent6>
        <a:srgbClr val="116584"/>
      </a:accent6>
      <a:hlink>
        <a:srgbClr val="86BC25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D61E42"/>
    </a:accent1>
    <a:accent2>
      <a:srgbClr val="0181B5"/>
    </a:accent2>
    <a:accent3>
      <a:srgbClr val="8C1670"/>
    </a:accent3>
    <a:accent4>
      <a:srgbClr val="008A9F"/>
    </a:accent4>
    <a:accent5>
      <a:srgbClr val="14438A"/>
    </a:accent5>
    <a:accent6>
      <a:srgbClr val="116584"/>
    </a:accent6>
    <a:hlink>
      <a:srgbClr val="86BC25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D61E42"/>
    </a:accent1>
    <a:accent2>
      <a:srgbClr val="0181B5"/>
    </a:accent2>
    <a:accent3>
      <a:srgbClr val="8C1670"/>
    </a:accent3>
    <a:accent4>
      <a:srgbClr val="008A9F"/>
    </a:accent4>
    <a:accent5>
      <a:srgbClr val="14438A"/>
    </a:accent5>
    <a:accent6>
      <a:srgbClr val="116584"/>
    </a:accent6>
    <a:hlink>
      <a:srgbClr val="86BC25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20171020-02">
    <a:dk1>
      <a:srgbClr val="000000"/>
    </a:dk1>
    <a:lt1>
      <a:srgbClr val="FFFFFF"/>
    </a:lt1>
    <a:dk2>
      <a:srgbClr val="778495"/>
    </a:dk2>
    <a:lt2>
      <a:srgbClr val="F0F0F0"/>
    </a:lt2>
    <a:accent1>
      <a:srgbClr val="D61E42"/>
    </a:accent1>
    <a:accent2>
      <a:srgbClr val="0181B5"/>
    </a:accent2>
    <a:accent3>
      <a:srgbClr val="8C1670"/>
    </a:accent3>
    <a:accent4>
      <a:srgbClr val="008A9F"/>
    </a:accent4>
    <a:accent5>
      <a:srgbClr val="14438A"/>
    </a:accent5>
    <a:accent6>
      <a:srgbClr val="116584"/>
    </a:accent6>
    <a:hlink>
      <a:srgbClr val="86BC25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405</Words>
  <Application>WPS 演示</Application>
  <PresentationFormat>宽屏</PresentationFormat>
  <Paragraphs>120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Arial</vt:lpstr>
      <vt:lpstr>方正书宋_GBK</vt:lpstr>
      <vt:lpstr>Wingdings</vt:lpstr>
      <vt:lpstr>Impact</vt:lpstr>
      <vt:lpstr>微软雅黑</vt:lpstr>
      <vt:lpstr>汉仪旗黑</vt:lpstr>
      <vt:lpstr>微软雅黑</vt:lpstr>
      <vt:lpstr>宋体</vt:lpstr>
      <vt:lpstr>Arial Unicode MS</vt:lpstr>
      <vt:lpstr>Calibri</vt:lpstr>
      <vt:lpstr>Helvetica Neue</vt:lpstr>
      <vt:lpstr>汉仪书宋二KW</vt:lpstr>
      <vt:lpstr>主题5</vt:lpstr>
      <vt:lpstr>概率模型以及语言模型的构建与查询实现</vt:lpstr>
      <vt:lpstr>PowerPoint 演示文稿</vt:lpstr>
      <vt:lpstr>概率模型的构建</vt:lpstr>
      <vt:lpstr>相关参数的计算</vt:lpstr>
      <vt:lpstr>概率模型的初步结果？</vt:lpstr>
      <vt:lpstr>BM25相关参数的计算</vt:lpstr>
      <vt:lpstr>BM25概率模型的结果</vt:lpstr>
      <vt:lpstr>语言模型的构建</vt:lpstr>
      <vt:lpstr>相似度计算</vt:lpstr>
      <vt:lpstr>lambda参数的选择</vt:lpstr>
      <vt:lpstr>结果展示</vt:lpstr>
      <vt:lpstr>查询展示</vt:lpstr>
      <vt:lpstr>查询展示</vt:lpstr>
      <vt:lpstr>查询展示</vt:lpstr>
      <vt:lpstr>查询展示</vt:lpstr>
      <vt:lpstr>Thanks. 感谢观看</vt:lpstr>
    </vt:vector>
  </TitlesOfParts>
  <Company>iSlide</Company>
  <LinksUpToDate>false</LinksUpToDate>
  <SharedDoc>false</SharedDoc>
  <HyperlinksChanged>false</HyperlinksChanged>
  <AppVersion>14.0000</AppVersion>
  <Manager>iSlide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liuyi</cp:lastModifiedBy>
  <cp:revision>57</cp:revision>
  <cp:lastPrinted>2021-06-07T11:54:40Z</cp:lastPrinted>
  <dcterms:created xsi:type="dcterms:W3CDTF">2021-06-07T11:54:40Z</dcterms:created>
  <dcterms:modified xsi:type="dcterms:W3CDTF">2021-06-07T11:54:40Z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t-shyu@microsoft.com</vt:lpwstr>
  </property>
  <property fmtid="{D5CDD505-2E9C-101B-9397-08002B2CF9AE}" pid="6" name="MSIP_Label_f42aa342-8706-4288-bd11-ebb85995028c_SetDate">
    <vt:lpwstr>2018-08-30T08:54:18.7879165Z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2052-3.6.0.5672</vt:lpwstr>
  </property>
</Properties>
</file>

<file path=docProps/thumbnail.jpeg>
</file>